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Lato"/>
      <p:regular r:id="rId14"/>
      <p:bold r:id="rId15"/>
      <p:italic r:id="rId16"/>
      <p:boldItalic r:id="rId17"/>
    </p:embeddedFont>
    <p:embeddedFont>
      <p:font typeface="Comfortaa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ato-bold.fntdata"/><Relationship Id="rId14" Type="http://schemas.openxmlformats.org/officeDocument/2006/relationships/font" Target="fonts/Lato-regular.fntdata"/><Relationship Id="rId17" Type="http://schemas.openxmlformats.org/officeDocument/2006/relationships/font" Target="fonts/Lato-boldItalic.fntdata"/><Relationship Id="rId16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Comfortaa-bold.fntdata"/><Relationship Id="rId6" Type="http://schemas.openxmlformats.org/officeDocument/2006/relationships/slide" Target="slides/slide1.xml"/><Relationship Id="rId18" Type="http://schemas.openxmlformats.org/officeDocument/2006/relationships/font" Target="fonts/Comfortaa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f5a554dbf_0_4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f5a554dbf_0_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f5a554dbf_0_3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f5a554dbf_0_3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f5a554dbf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f5a554dbf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f5a554dbf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f5a554dbf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f5a554dbf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f5a554dbf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f5a554dbf_0_3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f5a554dbf_0_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f5a554dbf_0_3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f5a554dbf_0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f5a554dbf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f5a554dbf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11.jpg"/><Relationship Id="rId5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0.jpg"/><Relationship Id="rId11" Type="http://schemas.openxmlformats.org/officeDocument/2006/relationships/image" Target="../media/image9.jpg"/><Relationship Id="rId10" Type="http://schemas.openxmlformats.org/officeDocument/2006/relationships/image" Target="../media/image1.jpg"/><Relationship Id="rId9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8.jpg"/><Relationship Id="rId7" Type="http://schemas.openxmlformats.org/officeDocument/2006/relationships/image" Target="../media/image7.jpg"/><Relationship Id="rId8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hyperlink" Target="mailto:asociacion.solidaria.local@gmail.com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2.jpg"/><Relationship Id="rId5" Type="http://schemas.openxmlformats.org/officeDocument/2006/relationships/hyperlink" Target="http://asolid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49525" y="2572499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0" y="0"/>
            <a:ext cx="9144000" cy="25725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 rot="-156123">
            <a:off x="2153842" y="1143655"/>
            <a:ext cx="4546388" cy="3211212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2306212" y="991287"/>
            <a:ext cx="4546500" cy="32112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 rot="-236797">
            <a:off x="2306348" y="991227"/>
            <a:ext cx="4546181" cy="32113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 txBox="1"/>
          <p:nvPr/>
        </p:nvSpPr>
        <p:spPr>
          <a:xfrm rot="-225199">
            <a:off x="2537771" y="1714716"/>
            <a:ext cx="4083358" cy="20690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200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Acompañamiento y apoyo escolar</a:t>
            </a:r>
            <a:endParaRPr b="1" sz="3200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30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ASOLID</a:t>
            </a:r>
            <a:endParaRPr sz="28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04352">
            <a:off x="3310600" y="3121388"/>
            <a:ext cx="1181375" cy="71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-63675" y="2496499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ADA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/>
          <p:nvPr/>
        </p:nvSpPr>
        <p:spPr>
          <a:xfrm rot="-248241">
            <a:off x="835106" y="1204603"/>
            <a:ext cx="3621738" cy="3282445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62810">
            <a:off x="1256899" y="1556001"/>
            <a:ext cx="2859479" cy="2569194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0" name="Google Shape;70;p14"/>
          <p:cNvSpPr/>
          <p:nvPr/>
        </p:nvSpPr>
        <p:spPr>
          <a:xfrm rot="237379">
            <a:off x="3988018" y="953133"/>
            <a:ext cx="4195899" cy="3282324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omfortaa"/>
                <a:ea typeface="Comfortaa"/>
                <a:cs typeface="Comfortaa"/>
                <a:sym typeface="Comfortaa"/>
              </a:rPr>
              <a:t>En colaboración con la biblioteca José Hierro de Usera, ASOLID ofrece un recurso de acompañamiento y apoyo educativo a los chic@s del barrio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470866">
            <a:off x="3126414" y="464811"/>
            <a:ext cx="1998781" cy="1206439"/>
          </a:xfrm>
          <a:prstGeom prst="rect">
            <a:avLst/>
          </a:prstGeom>
          <a:noFill/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5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56600" y="2482349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5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5"/>
          <p:cNvSpPr/>
          <p:nvPr/>
        </p:nvSpPr>
        <p:spPr>
          <a:xfrm rot="-1311804">
            <a:off x="577522" y="884819"/>
            <a:ext cx="3707354" cy="2257648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5"/>
          <p:cNvPicPr preferRelativeResize="0"/>
          <p:nvPr/>
        </p:nvPicPr>
        <p:blipFill rotWithShape="1">
          <a:blip r:embed="rId4">
            <a:alphaModFix/>
          </a:blip>
          <a:srcRect b="0" l="0" r="1970" t="0"/>
          <a:stretch/>
        </p:blipFill>
        <p:spPr>
          <a:xfrm rot="-1333454">
            <a:off x="900798" y="1146961"/>
            <a:ext cx="3021003" cy="1733373"/>
          </a:xfrm>
          <a:prstGeom prst="rect">
            <a:avLst/>
          </a:prstGeom>
          <a:noFill/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</p:pic>
      <p:sp>
        <p:nvSpPr>
          <p:cNvPr id="81" name="Google Shape;81;p15"/>
          <p:cNvSpPr/>
          <p:nvPr/>
        </p:nvSpPr>
        <p:spPr>
          <a:xfrm rot="225">
            <a:off x="3525475" y="1512352"/>
            <a:ext cx="4575000" cy="2963100"/>
          </a:xfrm>
          <a:prstGeom prst="roundRect">
            <a:avLst>
              <a:gd fmla="val 0" name="adj"/>
            </a:avLst>
          </a:prstGeom>
          <a:solidFill>
            <a:srgbClr val="D9EAD3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0000" marR="34355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omfortaa"/>
                <a:ea typeface="Comfortaa"/>
                <a:cs typeface="Comfortaa"/>
                <a:sym typeface="Comfortaa"/>
              </a:rPr>
              <a:t>Desde ASOLID ofrecemos ayuda a las familias del barrio que necesitan un espacio para que sus hij@s realicen sus tareas escolares, estudien, se relacionen, mejoren sus habilidades sociales y aprendan junto con otros niñ@s con las mismas necesidades.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6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1749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4C7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6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6"/>
          <p:cNvSpPr/>
          <p:nvPr/>
        </p:nvSpPr>
        <p:spPr>
          <a:xfrm rot="926617">
            <a:off x="5583300" y="1788596"/>
            <a:ext cx="2263322" cy="2588510"/>
          </a:xfrm>
          <a:prstGeom prst="roundRect">
            <a:avLst>
              <a:gd fmla="val 0" name="adj"/>
            </a:avLst>
          </a:prstGeom>
          <a:solidFill>
            <a:srgbClr val="FFF2CC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360000" marR="23150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latin typeface="Comfortaa"/>
                <a:ea typeface="Comfortaa"/>
                <a:cs typeface="Comfortaa"/>
                <a:sym typeface="Comfortaa"/>
              </a:rPr>
              <a:t>El programa de apoyo es gratuito y voluntario, pero se requiere un compromiso de regularidad en la asistencia</a:t>
            </a:r>
            <a:endParaRPr sz="13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0" name="Google Shape;90;p16"/>
          <p:cNvSpPr/>
          <p:nvPr/>
        </p:nvSpPr>
        <p:spPr>
          <a:xfrm rot="-706458">
            <a:off x="1122607" y="867603"/>
            <a:ext cx="4195886" cy="2963374"/>
          </a:xfrm>
          <a:prstGeom prst="roundRect">
            <a:avLst>
              <a:gd fmla="val 0" name="adj"/>
            </a:avLst>
          </a:prstGeom>
          <a:solidFill>
            <a:srgbClr val="FFE599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360000" marR="23150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latin typeface="Comfortaa"/>
                <a:ea typeface="Comfortaa"/>
                <a:cs typeface="Comfortaa"/>
                <a:sym typeface="Comfortaa"/>
              </a:rPr>
              <a:t>El programa de apoyo va dirigido a niñas y niños del barrio de Usera que estén cursando cualquier curso de Educación Primaria o 1º de ESO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7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28300" y="2569199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7"/>
          <p:cNvSpPr/>
          <p:nvPr/>
        </p:nvSpPr>
        <p:spPr>
          <a:xfrm rot="-316248">
            <a:off x="646291" y="1090011"/>
            <a:ext cx="3830698" cy="2963319"/>
          </a:xfrm>
          <a:prstGeom prst="roundRect">
            <a:avLst>
              <a:gd fmla="val 0" name="adj"/>
            </a:avLst>
          </a:prstGeom>
          <a:solidFill>
            <a:srgbClr val="D9D2E9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0000" marR="32150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latin typeface="Comfortaa"/>
                <a:ea typeface="Comfortaa"/>
                <a:cs typeface="Comfortaa"/>
                <a:sym typeface="Comfortaa"/>
              </a:rPr>
              <a:t>La metodología será activa y participativa, significativa y adaptada a cada niñ@.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0000" marR="51506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0000" marR="32150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latin typeface="Comfortaa"/>
                <a:ea typeface="Comfortaa"/>
                <a:cs typeface="Comfortaa"/>
                <a:sym typeface="Comfortaa"/>
              </a:rPr>
              <a:t>Además, usaremos el juego como recurso educativo.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98" name="Google Shape;98;p17"/>
          <p:cNvGrpSpPr/>
          <p:nvPr/>
        </p:nvGrpSpPr>
        <p:grpSpPr>
          <a:xfrm>
            <a:off x="4748284" y="240550"/>
            <a:ext cx="4168022" cy="4551275"/>
            <a:chOff x="4748284" y="240550"/>
            <a:chExt cx="4168022" cy="4551275"/>
          </a:xfrm>
        </p:grpSpPr>
        <p:pic>
          <p:nvPicPr>
            <p:cNvPr id="99" name="Google Shape;99;p17"/>
            <p:cNvPicPr preferRelativeResize="0"/>
            <p:nvPr/>
          </p:nvPicPr>
          <p:blipFill rotWithShape="1">
            <a:blip r:embed="rId4">
              <a:alphaModFix/>
            </a:blip>
            <a:srcRect b="0" l="13980" r="11017" t="0"/>
            <a:stretch/>
          </p:blipFill>
          <p:spPr>
            <a:xfrm>
              <a:off x="5385825" y="240550"/>
              <a:ext cx="1545750" cy="1159324"/>
            </a:xfrm>
            <a:prstGeom prst="rect">
              <a:avLst/>
            </a:prstGeom>
            <a:noFill/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</p:pic>
        <p:pic>
          <p:nvPicPr>
            <p:cNvPr id="100" name="Google Shape;100;p17"/>
            <p:cNvPicPr preferRelativeResize="0"/>
            <p:nvPr/>
          </p:nvPicPr>
          <p:blipFill rotWithShape="1">
            <a:blip r:embed="rId5">
              <a:alphaModFix/>
            </a:blip>
            <a:srcRect b="0" l="11172" r="9981" t="0"/>
            <a:stretch/>
          </p:blipFill>
          <p:spPr>
            <a:xfrm rot="-9251599">
              <a:off x="7004408" y="2874382"/>
              <a:ext cx="1661966" cy="1185636"/>
            </a:xfrm>
            <a:prstGeom prst="rect">
              <a:avLst/>
            </a:prstGeom>
            <a:noFill/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</p:pic>
        <p:pic>
          <p:nvPicPr>
            <p:cNvPr id="101" name="Google Shape;101;p17"/>
            <p:cNvPicPr preferRelativeResize="0"/>
            <p:nvPr/>
          </p:nvPicPr>
          <p:blipFill rotWithShape="1">
            <a:blip r:embed="rId6">
              <a:alphaModFix/>
            </a:blip>
            <a:srcRect b="0" l="5082" r="19279" t="0"/>
            <a:stretch/>
          </p:blipFill>
          <p:spPr>
            <a:xfrm rot="-463596">
              <a:off x="4813875" y="982725"/>
              <a:ext cx="1443123" cy="1073175"/>
            </a:xfrm>
            <a:prstGeom prst="rect">
              <a:avLst/>
            </a:prstGeom>
            <a:noFill/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</p:pic>
        <p:pic>
          <p:nvPicPr>
            <p:cNvPr id="102" name="Google Shape;102;p1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549399" y="1854803"/>
              <a:ext cx="1545748" cy="1159323"/>
            </a:xfrm>
            <a:prstGeom prst="rect">
              <a:avLst/>
            </a:prstGeom>
            <a:noFill/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</p:pic>
        <p:pic>
          <p:nvPicPr>
            <p:cNvPr id="103" name="Google Shape;103;p17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rot="-10131578">
              <a:off x="6918797" y="590904"/>
              <a:ext cx="1421450" cy="1066095"/>
            </a:xfrm>
            <a:prstGeom prst="rect">
              <a:avLst/>
            </a:prstGeom>
            <a:noFill/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</p:pic>
        <p:pic>
          <p:nvPicPr>
            <p:cNvPr id="104" name="Google Shape;104;p17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 rot="10034976">
              <a:off x="7339477" y="1634569"/>
              <a:ext cx="1473074" cy="1104810"/>
            </a:xfrm>
            <a:prstGeom prst="rect">
              <a:avLst/>
            </a:prstGeom>
            <a:noFill/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</p:pic>
        <p:pic>
          <p:nvPicPr>
            <p:cNvPr id="105" name="Google Shape;105;p17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963974" y="2795578"/>
              <a:ext cx="1545750" cy="1159322"/>
            </a:xfrm>
            <a:prstGeom prst="rect">
              <a:avLst/>
            </a:prstGeom>
            <a:noFill/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</p:pic>
        <p:pic>
          <p:nvPicPr>
            <p:cNvPr id="106" name="Google Shape;106;p17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6103344" y="3738993"/>
              <a:ext cx="1574326" cy="1052832"/>
            </a:xfrm>
            <a:prstGeom prst="rect">
              <a:avLst/>
            </a:prstGeom>
            <a:noFill/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8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4C7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8"/>
          <p:cNvSpPr/>
          <p:nvPr/>
        </p:nvSpPr>
        <p:spPr>
          <a:xfrm rot="-585981">
            <a:off x="404327" y="422314"/>
            <a:ext cx="2983538" cy="1859033"/>
          </a:xfrm>
          <a:prstGeom prst="roundRect">
            <a:avLst>
              <a:gd fmla="val 0" name="adj"/>
            </a:avLst>
          </a:prstGeom>
          <a:solidFill>
            <a:srgbClr val="EA9999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360000" marR="281686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omfortaa"/>
                <a:ea typeface="Comfortaa"/>
                <a:cs typeface="Comfortaa"/>
                <a:sym typeface="Comfortaa"/>
              </a:rPr>
              <a:t>Grupos muy reducidos (máximo 4 niñ@s)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3855350" y="1585600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8"/>
          <p:cNvSpPr/>
          <p:nvPr/>
        </p:nvSpPr>
        <p:spPr>
          <a:xfrm rot="240657">
            <a:off x="2858281" y="1434681"/>
            <a:ext cx="5035233" cy="2408288"/>
          </a:xfrm>
          <a:prstGeom prst="roundRect">
            <a:avLst>
              <a:gd fmla="val 0" name="adj"/>
            </a:avLst>
          </a:prstGeom>
          <a:solidFill>
            <a:srgbClr val="FFF2CC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270000" spcFirstLastPara="1" rIns="91425" wrap="square" tIns="91425">
            <a:noAutofit/>
          </a:bodyPr>
          <a:lstStyle/>
          <a:p>
            <a:pPr indent="0" lvl="0" marL="269999" marR="18082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omfortaa"/>
                <a:ea typeface="Comfortaa"/>
                <a:cs typeface="Comfortaa"/>
                <a:sym typeface="Comfortaa"/>
              </a:rPr>
              <a:t>Grupo de alumnos 1º a 4º de Primaria: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187200" lvl="0" marL="269999" marR="18082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omfortaa"/>
                <a:ea typeface="Comfortaa"/>
                <a:cs typeface="Comfortaa"/>
                <a:sym typeface="Comfortaa"/>
              </a:rPr>
              <a:t>Todos los Lunes de 18:30 a 20:00h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269999" marR="18082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269999" marR="18082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omfortaa"/>
                <a:ea typeface="Comfortaa"/>
                <a:cs typeface="Comfortaa"/>
                <a:sym typeface="Comfortaa"/>
              </a:rPr>
              <a:t>Grupo de alumnos de 5º y 6º de EP y 1º ESO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187200" lvl="0" marL="269999" marR="18082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omfortaa"/>
                <a:ea typeface="Comfortaa"/>
                <a:cs typeface="Comfortaa"/>
                <a:sym typeface="Comfortaa"/>
              </a:rPr>
              <a:t>Todos los martes de 17:30 a 19:00 h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6" name="Google Shape;116;p18"/>
          <p:cNvSpPr/>
          <p:nvPr/>
        </p:nvSpPr>
        <p:spPr>
          <a:xfrm rot="-336">
            <a:off x="5900525" y="3645130"/>
            <a:ext cx="3073200" cy="1308000"/>
          </a:xfrm>
          <a:prstGeom prst="roundRect">
            <a:avLst>
              <a:gd fmla="val 0" name="adj"/>
            </a:avLst>
          </a:prstGeom>
          <a:solidFill>
            <a:srgbClr val="CFE2F3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360000" marR="281686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omfortaa"/>
                <a:ea typeface="Comfortaa"/>
                <a:cs typeface="Comfortaa"/>
                <a:sym typeface="Comfortaa"/>
              </a:rPr>
              <a:t>Biblioteca José Hierro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360000" marR="281686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omfortaa"/>
                <a:ea typeface="Comfortaa"/>
                <a:cs typeface="Comfortaa"/>
                <a:sym typeface="Comfortaa"/>
              </a:rPr>
              <a:t>Avda. Rafaela Ybarra 43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9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35375" y="2538949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9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9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9"/>
          <p:cNvSpPr/>
          <p:nvPr/>
        </p:nvSpPr>
        <p:spPr>
          <a:xfrm rot="-248076">
            <a:off x="2474018" y="930601"/>
            <a:ext cx="4196111" cy="3282308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360000" marR="23150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latin typeface="Comfortaa"/>
                <a:ea typeface="Comfortaa"/>
                <a:cs typeface="Comfortaa"/>
                <a:sym typeface="Comfortaa"/>
              </a:rPr>
              <a:t>Información e inscripciones:</a:t>
            </a:r>
            <a:endParaRPr b="1" sz="1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360000" marR="23150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360000" marR="23150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3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Teléfono</a:t>
            </a:r>
            <a:r>
              <a:rPr lang="es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:  919 041 469 / 623 277 800 (Whatsapp o Telegram)</a:t>
            </a:r>
            <a:endParaRPr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360000" marR="231505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s" sz="13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Correo electrónico</a:t>
            </a:r>
            <a:r>
              <a:rPr lang="es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: deberán indicar nombre del alumno, curso y centro escolar, dirección o teléfono de contacto y motivación para participar en el programa de apoyo.</a:t>
            </a:r>
            <a:br>
              <a:rPr lang="es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es" sz="1300" u="sng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asociacion.solidaria.local@gmail.com</a:t>
            </a:r>
            <a:endParaRPr sz="13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0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3106" y="2571749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0"/>
          <p:cNvSpPr/>
          <p:nvPr/>
        </p:nvSpPr>
        <p:spPr>
          <a:xfrm>
            <a:off x="0" y="-6944"/>
            <a:ext cx="9144000" cy="25692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0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0"/>
          <p:cNvSpPr/>
          <p:nvPr/>
        </p:nvSpPr>
        <p:spPr>
          <a:xfrm rot="-253930">
            <a:off x="2473983" y="1079876"/>
            <a:ext cx="4196213" cy="296348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0"/>
          <p:cNvSpPr txBox="1"/>
          <p:nvPr/>
        </p:nvSpPr>
        <p:spPr>
          <a:xfrm rot="-254022">
            <a:off x="2686530" y="1722085"/>
            <a:ext cx="3771090" cy="2016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300">
                <a:latin typeface="Comfortaa"/>
                <a:ea typeface="Comfortaa"/>
                <a:cs typeface="Comfortaa"/>
                <a:sym typeface="Comfortaa"/>
              </a:rPr>
              <a:t>¡¡Te esperamos!</a:t>
            </a:r>
            <a:r>
              <a:rPr lang="es" sz="3300">
                <a:latin typeface="Comfortaa"/>
                <a:ea typeface="Comfortaa"/>
                <a:cs typeface="Comfortaa"/>
                <a:sym typeface="Comfortaa"/>
              </a:rPr>
              <a:t>!</a:t>
            </a:r>
            <a:endParaRPr sz="33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34" name="Google Shape;13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26719">
            <a:off x="3819764" y="712436"/>
            <a:ext cx="1998781" cy="1206439"/>
          </a:xfrm>
          <a:prstGeom prst="rect">
            <a:avLst/>
          </a:prstGeom>
          <a:noFill/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</p:pic>
      <p:sp>
        <p:nvSpPr>
          <p:cNvPr id="135" name="Google Shape;135;p20"/>
          <p:cNvSpPr txBox="1"/>
          <p:nvPr/>
        </p:nvSpPr>
        <p:spPr>
          <a:xfrm>
            <a:off x="238225" y="4497375"/>
            <a:ext cx="8851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latin typeface="Comfortaa"/>
                <a:ea typeface="Comfortaa"/>
                <a:cs typeface="Comfortaa"/>
                <a:sym typeface="Comfortaa"/>
              </a:rPr>
              <a:t>Asociación ASOLID - Nº registro 39725, </a:t>
            </a:r>
            <a:r>
              <a:rPr lang="es" sz="1000">
                <a:latin typeface="Comfortaa"/>
                <a:ea typeface="Comfortaa"/>
                <a:cs typeface="Comfortaa"/>
                <a:sym typeface="Comfortaa"/>
              </a:rPr>
              <a:t>de conformidad con lo previsto en el capítulo V de la Ley Orgánica 1/2002, de 22 de marzo, en el Registro de Asociaciones de la Comunidad de Madrid, Sección primera. </a:t>
            </a:r>
            <a:r>
              <a:rPr lang="e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5"/>
              </a:rPr>
              <a:t>http://asolid.org</a:t>
            </a:r>
            <a:r>
              <a:rPr lang="es" sz="1000"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